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537" r:id="rId2"/>
    <p:sldId id="538" r:id="rId3"/>
    <p:sldId id="539" r:id="rId4"/>
    <p:sldId id="541" r:id="rId5"/>
    <p:sldId id="548" r:id="rId6"/>
    <p:sldId id="542" r:id="rId7"/>
    <p:sldId id="54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B53DCD-87B1-4B2F-B995-00DE3FDACCBB}">
          <p14:sldIdLst>
            <p14:sldId id="537"/>
            <p14:sldId id="538"/>
            <p14:sldId id="539"/>
            <p14:sldId id="541"/>
            <p14:sldId id="548"/>
            <p14:sldId id="542"/>
            <p14:sldId id="5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Curtis" initials="CC" lastIdx="3" clrIdx="0">
    <p:extLst>
      <p:ext uri="{19B8F6BF-5375-455C-9EA6-DF929625EA0E}">
        <p15:presenceInfo xmlns:p15="http://schemas.microsoft.com/office/powerpoint/2012/main" userId="8a6eeb91702bad55" providerId="Windows Live"/>
      </p:ext>
    </p:extLst>
  </p:cmAuthor>
  <p:cmAuthor id="2" name="nance" initials="n" lastIdx="9" clrIdx="1">
    <p:extLst>
      <p:ext uri="{19B8F6BF-5375-455C-9EA6-DF929625EA0E}">
        <p15:presenceInfo xmlns:p15="http://schemas.microsoft.com/office/powerpoint/2012/main" userId="nan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7F0E"/>
    <a:srgbClr val="2CA02C"/>
    <a:srgbClr val="D62728"/>
    <a:srgbClr val="9467BD"/>
    <a:srgbClr val="1C0153"/>
    <a:srgbClr val="AA71D5"/>
    <a:srgbClr val="9954CC"/>
    <a:srgbClr val="3C044A"/>
    <a:srgbClr val="4E9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7" autoAdjust="0"/>
    <p:restoredTop sz="97241" autoAdjust="0"/>
  </p:normalViewPr>
  <p:slideViewPr>
    <p:cSldViewPr snapToGrid="0">
      <p:cViewPr varScale="1">
        <p:scale>
          <a:sx n="147" d="100"/>
          <a:sy n="147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CEFAF-F731-4255-8A20-7C00833F6E51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5A852-A918-45C0-80CE-0F9A3945A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774581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03" y="3536320"/>
            <a:ext cx="1600200" cy="13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4932" y="5892801"/>
            <a:ext cx="1371600" cy="927100"/>
          </a:xfrm>
          <a:prstGeom prst="rect">
            <a:avLst/>
          </a:prstGeom>
        </p:spPr>
      </p:pic>
      <p:sp>
        <p:nvSpPr>
          <p:cNvPr id="4" name="Snip Diagonal Corner Rectangle 3"/>
          <p:cNvSpPr/>
          <p:nvPr userDrawn="1"/>
        </p:nvSpPr>
        <p:spPr>
          <a:xfrm>
            <a:off x="685800" y="3509963"/>
            <a:ext cx="1642730" cy="170225"/>
          </a:xfrm>
          <a:prstGeom prst="snip2Diag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0494" y="6656936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44279"/>
          </a:xfrm>
          <a:prstGeom prst="rect">
            <a:avLst/>
          </a:prstGeom>
          <a:solidFill>
            <a:srgbClr val="1C0153"/>
          </a:solidFill>
          <a:ln>
            <a:solidFill>
              <a:srgbClr val="1C0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4279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07"/>
            <a:ext cx="7886700" cy="45513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  <a:lvl2pPr>
              <a:defRPr>
                <a:solidFill>
                  <a:srgbClr val="1C0153"/>
                </a:solidFill>
              </a:defRPr>
            </a:lvl2pPr>
            <a:lvl3pPr>
              <a:defRPr>
                <a:solidFill>
                  <a:srgbClr val="1C0153"/>
                </a:solidFill>
              </a:defRPr>
            </a:lvl3pPr>
            <a:lvl4pPr>
              <a:defRPr>
                <a:solidFill>
                  <a:srgbClr val="1C0153"/>
                </a:solidFill>
              </a:defRPr>
            </a:lvl4pPr>
            <a:lvl5pPr>
              <a:defRPr>
                <a:solidFill>
                  <a:srgbClr val="1C015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0153"/>
                </a:solidFill>
              </a:defRPr>
            </a:lvl1pPr>
          </a:lstStyle>
          <a:p>
            <a:fld id="{9E648DB8-7511-4B37-89ED-C0E7BC0E3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E648DB8-7511-4B37-89ED-C0E7BC0E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5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22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53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9971" y="6525689"/>
            <a:ext cx="447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315EC1-DD0F-4203-8635-1378F87B4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9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1C015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C015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A37B04-47C8-4A6D-9078-EFA5E5949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ChemE 485: Process Design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E24733-6348-49EC-BE36-FEA53C13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1314178"/>
          </a:xfrm>
        </p:spPr>
        <p:txBody>
          <a:bodyPr>
            <a:normAutofit lnSpcReduction="10000"/>
          </a:bodyPr>
          <a:lstStyle/>
          <a:p>
            <a:r>
              <a:rPr lang="en-US"/>
              <a:t>Lecture 10: Cost of Manufacturing (Utilities)</a:t>
            </a:r>
          </a:p>
          <a:p>
            <a:r>
              <a:rPr lang="en-US"/>
              <a:t>Prof. Chad Curtis</a:t>
            </a:r>
          </a:p>
          <a:p>
            <a:r>
              <a:rPr lang="en-US"/>
              <a:t>Jan. 31, 2020</a:t>
            </a:r>
          </a:p>
        </p:txBody>
      </p:sp>
    </p:spTree>
    <p:extLst>
      <p:ext uri="{BB962C8B-B14F-4D97-AF65-F5344CB8AC3E}">
        <p14:creationId xmlns:p14="http://schemas.microsoft.com/office/powerpoint/2010/main" val="348629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Manufacturing Breakdown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11818-6260-43B6-BF33-E972601D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2915"/>
            <a:ext cx="8229600" cy="49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6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Raw Materials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12C75A4-4B0F-485C-B0C6-7675D7A0B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170253" y="1155032"/>
            <a:ext cx="4258596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09933-04ED-4382-8B2C-7EDFC0C2D736}"/>
              </a:ext>
            </a:extLst>
          </p:cNvPr>
          <p:cNvSpPr txBox="1"/>
          <p:nvPr/>
        </p:nvSpPr>
        <p:spPr>
          <a:xfrm>
            <a:off x="4684675" y="2054149"/>
            <a:ext cx="3744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Estimates of raw materials require a subscription to access these days (Chemical Market Reporter)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Companies often have short- and long-term contracts to get lower prices on raw materials (like going to Costco.</a:t>
            </a:r>
          </a:p>
        </p:txBody>
      </p:sp>
    </p:spTree>
    <p:extLst>
      <p:ext uri="{BB962C8B-B14F-4D97-AF65-F5344CB8AC3E}">
        <p14:creationId xmlns:p14="http://schemas.microsoft.com/office/powerpoint/2010/main" val="138584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7A2D3-BA51-4DAE-AAB2-8AFB99AAD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0" t="26808" r="17962" b="14828"/>
          <a:stretch/>
        </p:blipFill>
        <p:spPr>
          <a:xfrm>
            <a:off x="145178" y="744279"/>
            <a:ext cx="8229600" cy="4583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D25C1-E000-48A9-9E37-CC6A65A13BC0}"/>
              </a:ext>
            </a:extLst>
          </p:cNvPr>
          <p:cNvSpPr txBox="1"/>
          <p:nvPr/>
        </p:nvSpPr>
        <p:spPr>
          <a:xfrm>
            <a:off x="4374598" y="4927359"/>
            <a:ext cx="4769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Utilities are supplied by:</a:t>
            </a:r>
          </a:p>
          <a:p>
            <a:endParaRPr lang="en-US"/>
          </a:p>
          <a:p>
            <a:pPr marL="342900" indent="-342900">
              <a:buAutoNum type="arabicPeriod"/>
            </a:pPr>
            <a:r>
              <a:rPr lang="en-US" b="1"/>
              <a:t>Purchased</a:t>
            </a:r>
            <a:r>
              <a:rPr lang="en-US"/>
              <a:t> from a public or private utility</a:t>
            </a:r>
          </a:p>
          <a:p>
            <a:pPr marL="342900" indent="-342900">
              <a:buAutoNum type="arabicPeriod"/>
            </a:pPr>
            <a:r>
              <a:rPr lang="en-US" b="1"/>
              <a:t>Supplied </a:t>
            </a:r>
            <a:r>
              <a:rPr lang="en-US"/>
              <a:t>by the company</a:t>
            </a:r>
          </a:p>
          <a:p>
            <a:pPr marL="342900" indent="-342900">
              <a:buAutoNum type="arabicPeriod"/>
            </a:pPr>
            <a:r>
              <a:rPr lang="en-US" b="1"/>
              <a:t>Self-generated</a:t>
            </a:r>
            <a:r>
              <a:rPr lang="en-US"/>
              <a:t> and used by a single process unit</a:t>
            </a:r>
          </a:p>
        </p:txBody>
      </p:sp>
    </p:spTree>
    <p:extLst>
      <p:ext uri="{BB962C8B-B14F-4D97-AF65-F5344CB8AC3E}">
        <p14:creationId xmlns:p14="http://schemas.microsoft.com/office/powerpoint/2010/main" val="151053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7957-FBF3-4C44-943E-5EA8EB0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Utility Costs</a:t>
            </a: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46FB355-4034-4BDB-BA7C-D250BD403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" r="4040" b="5530"/>
          <a:stretch/>
        </p:blipFill>
        <p:spPr>
          <a:xfrm>
            <a:off x="218629" y="979403"/>
            <a:ext cx="3503976" cy="5394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411E0-1D93-4D19-933B-B3EB2B1F6992}"/>
              </a:ext>
            </a:extLst>
          </p:cNvPr>
          <p:cNvSpPr txBox="1"/>
          <p:nvPr/>
        </p:nvSpPr>
        <p:spPr>
          <a:xfrm>
            <a:off x="3926287" y="1889471"/>
            <a:ext cx="3503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Conventiently reported in terms of $/GJ. Otherwise you would have to do an energy 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Remember to take into account the stream factor!</a:t>
            </a:r>
          </a:p>
        </p:txBody>
      </p:sp>
    </p:spTree>
    <p:extLst>
      <p:ext uri="{BB962C8B-B14F-4D97-AF65-F5344CB8AC3E}">
        <p14:creationId xmlns:p14="http://schemas.microsoft.com/office/powerpoint/2010/main" val="210313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4891-DCD8-4061-BDF8-8CAA295F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Compressor efficiencies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D1117F8-AA05-4596-8E4D-BFF2B1397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7"/>
          <a:stretch/>
        </p:blipFill>
        <p:spPr>
          <a:xfrm>
            <a:off x="5248050" y="3523258"/>
            <a:ext cx="3657600" cy="2891292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A1E63E3-40F4-4553-86D9-EE5DDC1B58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693" r="3079" b="21266"/>
          <a:stretch/>
        </p:blipFill>
        <p:spPr>
          <a:xfrm>
            <a:off x="5248050" y="940401"/>
            <a:ext cx="3657600" cy="2435113"/>
          </a:xfrm>
          <a:prstGeom prst="rect">
            <a:avLst/>
          </a:prstGeom>
        </p:spPr>
      </p:pic>
      <p:pic>
        <p:nvPicPr>
          <p:cNvPr id="1026" name="Picture 2" descr="Image result for compressor performance curve efficiency">
            <a:extLst>
              <a:ext uri="{FF2B5EF4-FFF2-40B4-BE49-F238E27FC236}">
                <a16:creationId xmlns:a16="http://schemas.microsoft.com/office/drawing/2014/main" id="{D0F032C6-88CB-46FD-BBFB-9CC5CE8EF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42" y="1156994"/>
            <a:ext cx="40005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74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4891-DCD8-4061-BDF8-8CAA295F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Compressor efficiencies (Aspen)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51C87-0D48-43A6-857E-8016DD6A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55" t="5196" r="34076" b="45824"/>
          <a:stretch/>
        </p:blipFill>
        <p:spPr>
          <a:xfrm>
            <a:off x="65005" y="809335"/>
            <a:ext cx="3709604" cy="2985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A08ADF-4F3E-43B3-B316-C71E1041A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2" t="10528" r="50000" b="60522"/>
          <a:stretch/>
        </p:blipFill>
        <p:spPr>
          <a:xfrm>
            <a:off x="5144043" y="859172"/>
            <a:ext cx="3644599" cy="1764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0E962-797F-4467-9A50-DFBBFB494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0" t="10243" r="59431" b="55705"/>
          <a:stretch/>
        </p:blipFill>
        <p:spPr>
          <a:xfrm>
            <a:off x="5895931" y="3050939"/>
            <a:ext cx="2777869" cy="2075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C6480-679E-4E85-9ED0-636830C5FC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55" t="5195" r="25403" b="17814"/>
          <a:stretch/>
        </p:blipFill>
        <p:spPr>
          <a:xfrm>
            <a:off x="2067150" y="2821207"/>
            <a:ext cx="3657600" cy="3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5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68975</TotalTime>
  <Words>127</Words>
  <Application>Microsoft Office PowerPoint</Application>
  <PresentationFormat>On-screen Show (4:3)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1_Office Theme</vt:lpstr>
      <vt:lpstr>ChemE 485: Process Design I</vt:lpstr>
      <vt:lpstr>Cost of Manufacturing Breakdown</vt:lpstr>
      <vt:lpstr>Raw Materials</vt:lpstr>
      <vt:lpstr>Utilities</vt:lpstr>
      <vt:lpstr>Utility Costs</vt:lpstr>
      <vt:lpstr>Compressor efficiencies</vt:lpstr>
      <vt:lpstr>Compressor efficiencies (Aspen)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high-throughput, quantitative 3D multi-particle tracking model for analysis of the brain microenvironment</dc:title>
  <dc:creator>Chad Curtis</dc:creator>
  <cp:lastModifiedBy>Chad Curtis</cp:lastModifiedBy>
  <cp:revision>368</cp:revision>
  <dcterms:created xsi:type="dcterms:W3CDTF">2016-11-28T18:18:53Z</dcterms:created>
  <dcterms:modified xsi:type="dcterms:W3CDTF">2020-01-31T18:02:20Z</dcterms:modified>
</cp:coreProperties>
</file>